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537" autoAdjust="0"/>
  </p:normalViewPr>
  <p:slideViewPr>
    <p:cSldViewPr snapToGrid="0">
      <p:cViewPr>
        <p:scale>
          <a:sx n="75" d="100"/>
          <a:sy n="75" d="100"/>
        </p:scale>
        <p:origin x="1914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9E1E2-83F9-428A-8C03-BACFA1951E04}" type="datetimeFigureOut">
              <a:rPr lang="tr-TR" smtClean="0"/>
              <a:t>3.01.2026</a:t>
            </a:fld>
            <a:endParaRPr lang="tr-TR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B7EE1-44A0-416D-8A57-0B24AE445CB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564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Cover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828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Contents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2969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noProof="0" dirty="0"/>
              <a:t>Problem Definition (1)</a:t>
            </a:r>
            <a:endParaRPr lang="en-GB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651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noProof="0" dirty="0"/>
              <a:t>Problem Definition (2)</a:t>
            </a:r>
            <a:endParaRPr lang="en-GB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7035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F4-E </a:t>
            </a:r>
            <a:r>
              <a:rPr lang="tr-TR" sz="1200" dirty="0">
                <a:latin typeface="Open Sauce" panose="020B0604020202020204"/>
              </a:rPr>
              <a:t>at </a:t>
            </a:r>
            <a:r>
              <a:rPr lang="en-GB" sz="1200" dirty="0">
                <a:latin typeface="Open Sauce" panose="020B0604020202020204"/>
              </a:rPr>
              <a:t>Different Flight Conditions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8381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Required Pole Regions from Military Specs.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99130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Required Pole Regions from Military Specs.</a:t>
            </a:r>
            <a:r>
              <a:rPr lang="tr-TR" sz="1200" dirty="0">
                <a:latin typeface="Open Sauce" panose="020B0604020202020204"/>
              </a:rPr>
              <a:t> 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07760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Required Pole Regions from Military Specs.</a:t>
            </a:r>
            <a:r>
              <a:rPr lang="tr-TR" sz="1200" dirty="0">
                <a:latin typeface="Open Sauce" panose="020B0604020202020204"/>
              </a:rPr>
              <a:t> 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5988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latin typeface="Open Sauce" panose="020B0604020202020204"/>
              </a:rPr>
              <a:t>Required Pole Regions from Military Specs.</a:t>
            </a:r>
            <a:r>
              <a:rPr lang="tr-TR" sz="1200" dirty="0">
                <a:latin typeface="Open Sauce" panose="020B0604020202020204"/>
              </a:rPr>
              <a:t> (2)</a:t>
            </a:r>
            <a:endParaRPr lang="en-GB" sz="1100" dirty="0">
              <a:latin typeface="Open Sauce" panose="020B0604020202020204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B7EE1-44A0-416D-8A57-0B24AE445CB7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737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130390-C758-4DF9-9DE8-A8A8C492E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01B3950-123E-404F-AB13-331CFAE94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BF1926-9A80-4F4B-AC14-BB2DFA5B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39549" y="365125"/>
            <a:ext cx="937616" cy="365125"/>
          </a:xfrm>
        </p:spPr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30E9120-C8A5-410E-97B7-97187BF5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FFE74A-5569-4AFD-B6B3-8C916BA4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322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FA04EC-8532-4B04-B4DE-EB5D5A0D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391BE3A-412C-480B-BD16-D4D2254EC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8D7402D-AD30-4C90-BF95-66027C73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B6C734-FDE0-4C99-BE89-6789A52B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46D6FD-10F0-43A0-A603-77FBE631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378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475CC42-B2DC-400D-9E06-39870E330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E3C60F0-0AA9-4B09-89A1-27C020BEC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E22B5AF-B941-4A0E-8281-2F268E3F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C3F7B9-0053-43B1-A60D-7A21FE9B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0D45BD-2480-49EE-BF71-531C8C63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5949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89D04C-311C-4052-958E-06870EEA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6E3A33-9F96-481B-BF71-A5C6D40B8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3737EE-7B9F-4463-8EC3-B2F7B8C9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323068-7547-44D1-AEB5-B0EE367D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B1FC481-25EF-4995-B638-F4F34294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59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C1FFBD-7128-498C-A4C0-0DB84C64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2DCAD81-D076-46DB-812A-3E83710A2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11044D-1DB6-49D3-A47C-4F88DB66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2E6479E-6463-41E7-9422-63F52C78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B97A51-634A-4090-9338-B4A01A09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063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D0A45-C8BD-49F6-8B0F-D22811F2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82651C-F9D7-4D86-B264-3F9CF721E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2627678-320C-4BCD-B612-736C611CC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B9A1B01-4320-42D0-8EC8-B64B1F33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E252DA4-BC41-43E9-9748-9313171D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414828A-3138-4027-A690-AFAB75ED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558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44A915-22F3-4432-B98E-D1BF10C2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809D0B-71C5-464A-A6D0-F595AA52E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BEFF670-8EEB-4AC4-9244-9CE55765D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5B98BD6-B335-4375-9FFE-2F93AAB82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E96B10D-8FCF-469C-89BE-CB723C6C8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3657578-EDB1-4512-8752-791AB3C6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2226549-B665-497E-8ECB-F209C8F6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7774575-CFA0-448B-9335-4E4A4CAD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1901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D4F285-AAA0-4446-97CD-25C6C2B4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2527746-EE64-48FE-9287-E13623C8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F076A57-2689-42A0-8788-30252279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5A7CC76-12B8-44E4-ADAE-D1DCFA7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335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C2C0E1B-3292-4AF7-AEB4-0DFA2E7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13CE1D-1283-4277-AC43-2BDA1B5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214EF1E-6A42-44E1-A167-C4D3D568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542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CA27DF-4346-46BA-BFD0-65344869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067607-793F-42CB-9F0F-BFA8ADDC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514B707-DC5D-4E56-A307-9B1D09AD6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D135E0F-4677-48E4-AC66-24924A39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B777DC-979C-41F2-8697-668F8F73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4D8098E-B463-4250-9966-559B9089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9088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3860D0-26F5-47FA-91F3-A88F4010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84EF419-5B17-4B1A-BD8E-D2351F948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585B807-B929-4B1C-A758-CB32B8045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1DA73A9-A7A4-4495-A580-76352D74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8A2B2EB-7A87-43C3-8029-02808DFB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367B9BB-A05D-4D5E-865A-F2FC631A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4066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493DED5-1838-44E9-9D58-FEBF5E74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46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5FAFBDB-C262-4C27-9258-185B6E94C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99" y="1825625"/>
            <a:ext cx="11468099" cy="415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AB1F446-8152-4D13-9B76-DA86A382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3965" y="365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dirty="0"/>
              <a:t>05.01.2026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DF0144-8860-4532-AC29-7C67A8046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5215" y="6307346"/>
            <a:ext cx="5536276" cy="3651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4379"/>
                </a:solidFill>
                <a:latin typeface="Open Sauce One" panose="00000500000000000000" pitchFamily="2" charset="0"/>
              </a:defRPr>
            </a:lvl1pPr>
          </a:lstStyle>
          <a:p>
            <a:endParaRPr lang="en-GB" noProof="0" dirty="0">
              <a:latin typeface="Open Sauce" panose="020B0604020202020204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88713C-739B-4BCF-9B42-D697E42E5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3965" y="63073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5A55F-8226-492B-B6F8-B598E9899BA3}" type="slidenum">
              <a:rPr lang="tr-TR" smtClean="0"/>
              <a:t>‹#›</a:t>
            </a:fld>
            <a:endParaRPr lang="tr-TR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CBA303-2A54-497A-AD8D-01A68A1E2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6176963"/>
            <a:ext cx="1256792" cy="625892"/>
          </a:xfrm>
          <a:prstGeom prst="rect">
            <a:avLst/>
          </a:prstGeom>
        </p:spPr>
      </p:pic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402005C8-5546-458D-8DDF-E13DA92021D9}"/>
              </a:ext>
            </a:extLst>
          </p:cNvPr>
          <p:cNvCxnSpPr>
            <a:cxnSpLocks/>
          </p:cNvCxnSpPr>
          <p:nvPr userDrawn="1"/>
        </p:nvCxnSpPr>
        <p:spPr>
          <a:xfrm>
            <a:off x="1230284" y="6176963"/>
            <a:ext cx="0" cy="648117"/>
          </a:xfrm>
          <a:prstGeom prst="line">
            <a:avLst/>
          </a:prstGeom>
          <a:ln w="12700">
            <a:solidFill>
              <a:srgbClr val="0043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0A1FACF-C471-478E-BB69-80590793B7FE}"/>
              </a:ext>
            </a:extLst>
          </p:cNvPr>
          <p:cNvSpPr txBox="1"/>
          <p:nvPr userDrawn="1"/>
        </p:nvSpPr>
        <p:spPr>
          <a:xfrm>
            <a:off x="1235302" y="6154772"/>
            <a:ext cx="106732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Control and </a:t>
            </a:r>
            <a:endParaRPr lang="tr-TR" sz="1300" noProof="0" dirty="0">
              <a:solidFill>
                <a:srgbClr val="004379"/>
              </a:solidFill>
              <a:latin typeface="Open Sauce" panose="020B0604020202020204"/>
            </a:endParaRPr>
          </a:p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Automation </a:t>
            </a:r>
          </a:p>
          <a:p>
            <a:r>
              <a:rPr lang="en-GB" sz="1300" noProof="0" dirty="0">
                <a:solidFill>
                  <a:srgbClr val="004379"/>
                </a:solidFill>
                <a:latin typeface="Open Sauce" panose="020B0604020202020204"/>
              </a:rPr>
              <a:t>Engineering</a:t>
            </a:r>
          </a:p>
        </p:txBody>
      </p:sp>
      <p:sp>
        <p:nvSpPr>
          <p:cNvPr id="11" name="Altıgen 10">
            <a:extLst>
              <a:ext uri="{FF2B5EF4-FFF2-40B4-BE49-F238E27FC236}">
                <a16:creationId xmlns:a16="http://schemas.microsoft.com/office/drawing/2014/main" id="{425883F8-275E-4F77-9A8C-3ADE4190B73C}"/>
              </a:ext>
            </a:extLst>
          </p:cNvPr>
          <p:cNvSpPr/>
          <p:nvPr userDrawn="1"/>
        </p:nvSpPr>
        <p:spPr>
          <a:xfrm>
            <a:off x="-898636" y="-774686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4" name="Altıgen 13">
            <a:extLst>
              <a:ext uri="{FF2B5EF4-FFF2-40B4-BE49-F238E27FC236}">
                <a16:creationId xmlns:a16="http://schemas.microsoft.com/office/drawing/2014/main" id="{EC14E2ED-8B4C-4F38-8DE5-E5DF7D461977}"/>
              </a:ext>
            </a:extLst>
          </p:cNvPr>
          <p:cNvSpPr/>
          <p:nvPr userDrawn="1"/>
        </p:nvSpPr>
        <p:spPr>
          <a:xfrm>
            <a:off x="11457670" y="-1251715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5" name="Altıgen 14">
            <a:extLst>
              <a:ext uri="{FF2B5EF4-FFF2-40B4-BE49-F238E27FC236}">
                <a16:creationId xmlns:a16="http://schemas.microsoft.com/office/drawing/2014/main" id="{72DF862E-9B90-41BB-9DBF-9667D5AB03CB}"/>
              </a:ext>
            </a:extLst>
          </p:cNvPr>
          <p:cNvSpPr/>
          <p:nvPr userDrawn="1"/>
        </p:nvSpPr>
        <p:spPr>
          <a:xfrm>
            <a:off x="11887198" y="6176963"/>
            <a:ext cx="1797272" cy="1549372"/>
          </a:xfrm>
          <a:prstGeom prst="hexagon">
            <a:avLst/>
          </a:prstGeom>
          <a:solidFill>
            <a:srgbClr val="004379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733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.af.mil/News/Article-Display/Article/3871219/flashback-nine-lives-of-a-phantom-i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51A200-0EFE-4994-A57B-C5AEFB30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37710"/>
            <a:ext cx="9144000" cy="1054300"/>
          </a:xfrm>
        </p:spPr>
        <p:txBody>
          <a:bodyPr anchor="ctr">
            <a:normAutofit fontScale="90000"/>
          </a:bodyPr>
          <a:lstStyle/>
          <a:p>
            <a:r>
              <a:rPr lang="en-GB" sz="3600" dirty="0">
                <a:latin typeface="Open Sauce" panose="020B0604020202020204"/>
              </a:rPr>
              <a:t>Final Project</a:t>
            </a:r>
            <a:br>
              <a:rPr lang="en-GB" sz="3600" dirty="0">
                <a:latin typeface="Open Sauce" panose="020B0604020202020204"/>
              </a:rPr>
            </a:br>
            <a:r>
              <a:rPr lang="en-GB" sz="3600" dirty="0">
                <a:latin typeface="Open Sauce" panose="020B0604020202020204"/>
              </a:rPr>
              <a:t>Robust Flight Control System Design</a:t>
            </a: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1524000" y="479394"/>
            <a:ext cx="9144000" cy="174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Open Sauce" panose="020B0604020202020204"/>
              </a:rPr>
              <a:t>KOM 501E </a:t>
            </a:r>
            <a:br>
              <a:rPr lang="tr-TR" sz="4000" dirty="0"/>
            </a:br>
            <a:r>
              <a:rPr lang="en-GB" sz="4000" dirty="0">
                <a:latin typeface="Open Sauce" panose="020B0604020202020204"/>
              </a:rPr>
              <a:t>Control of Systems with </a:t>
            </a:r>
            <a:endParaRPr lang="tr-TR" sz="4000" dirty="0">
              <a:latin typeface="Open Sauce" panose="020B0604020202020204"/>
            </a:endParaRPr>
          </a:p>
          <a:p>
            <a:r>
              <a:rPr lang="en-GB" sz="4000" dirty="0">
                <a:latin typeface="Open Sauce" panose="020B0604020202020204"/>
              </a:rPr>
              <a:t>Parametric Uncertainty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55F485B-1CA4-4944-B589-7694AB347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35" y="1867772"/>
            <a:ext cx="3965730" cy="2643820"/>
          </a:xfrm>
          <a:prstGeom prst="rect">
            <a:avLst/>
          </a:prstGeom>
        </p:spPr>
      </p:pic>
      <p:sp>
        <p:nvSpPr>
          <p:cNvPr id="20" name="Başlık 1">
            <a:extLst>
              <a:ext uri="{FF2B5EF4-FFF2-40B4-BE49-F238E27FC236}">
                <a16:creationId xmlns:a16="http://schemas.microsoft.com/office/drawing/2014/main" id="{E74B1C76-259B-4830-B72B-6AD4499635FF}"/>
              </a:ext>
            </a:extLst>
          </p:cNvPr>
          <p:cNvSpPr txBox="1">
            <a:spLocks/>
          </p:cNvSpPr>
          <p:nvPr/>
        </p:nvSpPr>
        <p:spPr>
          <a:xfrm>
            <a:off x="4070412" y="5461280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>
                <a:latin typeface="Open Sauce" panose="020B0604020202020204"/>
              </a:rPr>
              <a:t>Emir Arda Kılıç</a:t>
            </a:r>
          </a:p>
          <a:p>
            <a:r>
              <a:rPr lang="tr-TR" sz="2000" dirty="0">
                <a:latin typeface="Open Sauce" panose="020B0604020202020204"/>
              </a:rPr>
              <a:t>0402005--</a:t>
            </a:r>
            <a:endParaRPr lang="en-GB" sz="2000" dirty="0">
              <a:latin typeface="Open Sauce" panose="020B0604020202020204"/>
            </a:endParaRPr>
          </a:p>
        </p:txBody>
      </p:sp>
      <p:sp>
        <p:nvSpPr>
          <p:cNvPr id="21" name="Başlık 1">
            <a:extLst>
              <a:ext uri="{FF2B5EF4-FFF2-40B4-BE49-F238E27FC236}">
                <a16:creationId xmlns:a16="http://schemas.microsoft.com/office/drawing/2014/main" id="{D1891518-4647-4655-B54D-0250E00A9015}"/>
              </a:ext>
            </a:extLst>
          </p:cNvPr>
          <p:cNvSpPr txBox="1">
            <a:spLocks/>
          </p:cNvSpPr>
          <p:nvPr/>
        </p:nvSpPr>
        <p:spPr>
          <a:xfrm>
            <a:off x="6096000" y="5461279"/>
            <a:ext cx="2025588" cy="62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>
                <a:latin typeface="Open Sauce" panose="020B0604020202020204"/>
              </a:rPr>
              <a:t>İsmet Erdoğan</a:t>
            </a:r>
          </a:p>
          <a:p>
            <a:r>
              <a:rPr lang="tr-TR" sz="2000" dirty="0">
                <a:latin typeface="Open Sauce" panose="020B0604020202020204"/>
              </a:rPr>
              <a:t>040200522</a:t>
            </a:r>
            <a:endParaRPr lang="en-GB" sz="2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374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Contents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2</a:t>
            </a:fld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Başlık 1">
                <a:extLst>
                  <a:ext uri="{FF2B5EF4-FFF2-40B4-BE49-F238E27FC236}">
                    <a16:creationId xmlns:a16="http://schemas.microsoft.com/office/drawing/2014/main" id="{CB16060C-C185-4C44-A05A-1DA4F22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1710376"/>
                <a:ext cx="8089900" cy="34372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Problem Definition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F4-E at Different Flight Conditions (FCs)</a:t>
                </a:r>
                <a:endParaRPr lang="tr-TR" sz="2800" dirty="0">
                  <a:latin typeface="Open Sauce" panose="020B0604020202020204"/>
                </a:endParaRP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Required Pole Regions from Military Specifications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D-Decomposition and Finding Admissible Gain Regions </a:t>
                </a:r>
                <a:r>
                  <a:rPr lang="tr-TR" sz="2800" dirty="0">
                    <a:latin typeface="Open Sauce" panose="020B0604020202020204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𝑛𝑜𝑚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sz="2800" dirty="0">
                    <a:latin typeface="Open Sauce" panose="020B0604020202020204"/>
                  </a:rPr>
                  <a:t>)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Robust Design Point and Results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Robustness </a:t>
                </a:r>
                <a:r>
                  <a:rPr lang="tr-TR" sz="2800" dirty="0">
                    <a:latin typeface="Open Sauce" panose="020B0604020202020204"/>
                  </a:rPr>
                  <a:t>w.r.t. </a:t>
                </a:r>
                <a:r>
                  <a:rPr lang="en-GB" sz="2800" dirty="0">
                    <a:latin typeface="Open Sauce" panose="020B0604020202020204"/>
                  </a:rPr>
                  <a:t>Sensor Failures</a:t>
                </a:r>
              </a:p>
              <a:p>
                <a:pPr marL="457200" indent="-4572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Open Sauce" panose="020B0604020202020204"/>
                  </a:rPr>
                  <a:t>References</a:t>
                </a:r>
              </a:p>
            </p:txBody>
          </p:sp>
        </mc:Choice>
        <mc:Fallback>
          <p:sp>
            <p:nvSpPr>
              <p:cNvPr id="13" name="Başlık 1">
                <a:extLst>
                  <a:ext uri="{FF2B5EF4-FFF2-40B4-BE49-F238E27FC236}">
                    <a16:creationId xmlns:a16="http://schemas.microsoft.com/office/drawing/2014/main" id="{CB16060C-C185-4C44-A05A-1DA4F22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1710376"/>
                <a:ext cx="8089900" cy="3437247"/>
              </a:xfrm>
              <a:prstGeom prst="rect">
                <a:avLst/>
              </a:prstGeom>
              <a:blipFill>
                <a:blip r:embed="rId3"/>
                <a:stretch>
                  <a:fillRect l="-1281" t="-888" b="-390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19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4100" dirty="0">
                <a:latin typeface="Open Sauce" panose="020B0604020202020204"/>
              </a:rPr>
              <a:t>Problem Definition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3</a:t>
            </a:fld>
            <a:endParaRPr lang="tr-TR" dirty="0"/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CB16060C-C185-4C44-A05A-1DA4F22AEF39}"/>
              </a:ext>
            </a:extLst>
          </p:cNvPr>
          <p:cNvSpPr txBox="1">
            <a:spLocks/>
          </p:cNvSpPr>
          <p:nvPr/>
        </p:nvSpPr>
        <p:spPr>
          <a:xfrm>
            <a:off x="888999" y="1418276"/>
            <a:ext cx="10414001" cy="1670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The </a:t>
            </a:r>
            <a:r>
              <a:rPr lang="en-GB" sz="2400" u="sng" dirty="0">
                <a:latin typeface="Open Sauce" panose="020B0604020202020204"/>
              </a:rPr>
              <a:t>short period longitudinal mode</a:t>
            </a:r>
            <a:r>
              <a:rPr lang="en-GB" sz="2400" dirty="0">
                <a:latin typeface="Open Sauce" panose="020B0604020202020204"/>
              </a:rPr>
              <a:t> of an F4-E aircraft with additional horizontal canards is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Open Sauce" panose="020B0604020202020204"/>
              </a:rPr>
              <a:t>unstable in subsonic flight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Open Sauce" panose="020B0604020202020204"/>
              </a:rPr>
              <a:t>insufficiently damped and supersonic flight </a:t>
            </a:r>
          </a:p>
        </p:txBody>
      </p:sp>
      <p:pic>
        <p:nvPicPr>
          <p:cNvPr id="3" name="Resim 2">
            <a:hlinkClick r:id="rId3"/>
            <a:extLst>
              <a:ext uri="{FF2B5EF4-FFF2-40B4-BE49-F238E27FC236}">
                <a16:creationId xmlns:a16="http://schemas.microsoft.com/office/drawing/2014/main" id="{B246A8A0-8CBA-484D-B46B-A9FFB081FA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5" b="23881"/>
          <a:stretch/>
        </p:blipFill>
        <p:spPr>
          <a:xfrm>
            <a:off x="888999" y="3246093"/>
            <a:ext cx="5727701" cy="2297456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CF3FDDD1-EB43-4445-A4C3-376EF21E4568}"/>
              </a:ext>
            </a:extLst>
          </p:cNvPr>
          <p:cNvSpPr txBox="1"/>
          <p:nvPr/>
        </p:nvSpPr>
        <p:spPr>
          <a:xfrm>
            <a:off x="888999" y="5543549"/>
            <a:ext cx="572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latin typeface="Open Sauce" panose="020B0604020202020204"/>
              </a:rPr>
              <a:t>YF-4E: First Fighter Aircraft with Analog Fly-by-Wire</a:t>
            </a:r>
            <a:endParaRPr lang="tr-TR" sz="1800" i="1" dirty="0">
              <a:latin typeface="Open Sauce" panose="020B0604020202020204"/>
            </a:endParaRP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37A3C68E-E09B-4851-82CD-2C62A43E4AC8}"/>
              </a:ext>
            </a:extLst>
          </p:cNvPr>
          <p:cNvCxnSpPr/>
          <p:nvPr/>
        </p:nvCxnSpPr>
        <p:spPr>
          <a:xfrm flipV="1">
            <a:off x="3886200" y="3088623"/>
            <a:ext cx="3981450" cy="6070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Başlık 1">
            <a:extLst>
              <a:ext uri="{FF2B5EF4-FFF2-40B4-BE49-F238E27FC236}">
                <a16:creationId xmlns:a16="http://schemas.microsoft.com/office/drawing/2014/main" id="{6FE725A7-303C-4C62-8FFC-01B2A83D5C6E}"/>
              </a:ext>
            </a:extLst>
          </p:cNvPr>
          <p:cNvSpPr txBox="1">
            <a:spLocks/>
          </p:cNvSpPr>
          <p:nvPr/>
        </p:nvSpPr>
        <p:spPr>
          <a:xfrm>
            <a:off x="7897900" y="2717787"/>
            <a:ext cx="3041649" cy="7416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Horizontal canards destabilizes the aircraft</a:t>
            </a: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96E045F6-EE93-4A9A-B61D-C7B5A3E3E398}"/>
              </a:ext>
            </a:extLst>
          </p:cNvPr>
          <p:cNvSpPr txBox="1">
            <a:spLocks/>
          </p:cNvSpPr>
          <p:nvPr/>
        </p:nvSpPr>
        <p:spPr>
          <a:xfrm>
            <a:off x="6810716" y="3619179"/>
            <a:ext cx="4835015" cy="192437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Design (fixed gain) controller that provide acceptable pole locations according to military specifications for flying qualities in four typical flight conditions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4267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21AB884-4E3F-4FAE-B249-492F26C04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223002"/>
            <a:ext cx="7950200" cy="2782130"/>
          </a:xfrm>
          <a:prstGeom prst="rect">
            <a:avLst/>
          </a:prstGeom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4100" dirty="0">
                <a:latin typeface="Open Sauce" panose="020B0604020202020204"/>
              </a:rPr>
              <a:t>Problem Definition (</a:t>
            </a:r>
            <a:r>
              <a:rPr lang="en-GB" sz="4100" dirty="0">
                <a:latin typeface="Open Sauce" panose="020B0604020202020204"/>
              </a:rPr>
              <a:t>continued</a:t>
            </a:r>
            <a:r>
              <a:rPr lang="tr-TR" sz="4100" dirty="0">
                <a:latin typeface="Open Sauce" panose="020B0604020202020204"/>
              </a:rPr>
              <a:t>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5D0E60E2-25F2-4CBF-923D-A488D56D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5A55F-8226-492B-B6F8-B598E9899BA3}" type="slidenum">
              <a:rPr lang="tr-TR" smtClean="0"/>
              <a:t>4</a:t>
            </a:fld>
            <a:endParaRPr lang="tr-TR" dirty="0"/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AA70FEE4-9FEE-47AB-A42D-D2F0D118D281}"/>
              </a:ext>
            </a:extLst>
          </p:cNvPr>
          <p:cNvSpPr/>
          <p:nvPr/>
        </p:nvSpPr>
        <p:spPr>
          <a:xfrm>
            <a:off x="5781185" y="1300006"/>
            <a:ext cx="1948873" cy="1625600"/>
          </a:xfrm>
          <a:prstGeom prst="roundRect">
            <a:avLst>
              <a:gd name="adj" fmla="val 5417"/>
            </a:avLst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DC0DAD8A-B124-40AD-9FAB-5722F2CF3135}"/>
              </a:ext>
            </a:extLst>
          </p:cNvPr>
          <p:cNvSpPr/>
          <p:nvPr/>
        </p:nvSpPr>
        <p:spPr>
          <a:xfrm>
            <a:off x="3883405" y="1300006"/>
            <a:ext cx="1708874" cy="1625600"/>
          </a:xfrm>
          <a:prstGeom prst="roundRect">
            <a:avLst>
              <a:gd name="adj" fmla="val 5417"/>
            </a:avLst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9761CAC9-F231-4E97-8E58-5B99982728F8}"/>
              </a:ext>
            </a:extLst>
          </p:cNvPr>
          <p:cNvCxnSpPr>
            <a:cxnSpLocks/>
          </p:cNvCxnSpPr>
          <p:nvPr/>
        </p:nvCxnSpPr>
        <p:spPr>
          <a:xfrm>
            <a:off x="6755621" y="2828806"/>
            <a:ext cx="2045479" cy="831013"/>
          </a:xfrm>
          <a:prstGeom prst="straightConnector1">
            <a:avLst/>
          </a:prstGeom>
          <a:ln w="28575">
            <a:solidFill>
              <a:srgbClr val="00437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" name="Grup 28">
            <a:extLst>
              <a:ext uri="{FF2B5EF4-FFF2-40B4-BE49-F238E27FC236}">
                <a16:creationId xmlns:a16="http://schemas.microsoft.com/office/drawing/2014/main" id="{23A9D7BE-21BE-49D9-A194-08FB7FCA5404}"/>
              </a:ext>
            </a:extLst>
          </p:cNvPr>
          <p:cNvGrpSpPr/>
          <p:nvPr/>
        </p:nvGrpSpPr>
        <p:grpSpPr>
          <a:xfrm>
            <a:off x="8637154" y="3309821"/>
            <a:ext cx="3156545" cy="1667952"/>
            <a:chOff x="8189479" y="3967046"/>
            <a:chExt cx="3156545" cy="1667952"/>
          </a:xfrm>
        </p:grpSpPr>
        <p:sp>
          <p:nvSpPr>
            <p:cNvPr id="27" name="Dikdörtgen: Köşeleri Yuvarlatılmış 26">
              <a:extLst>
                <a:ext uri="{FF2B5EF4-FFF2-40B4-BE49-F238E27FC236}">
                  <a16:creationId xmlns:a16="http://schemas.microsoft.com/office/drawing/2014/main" id="{D97148CA-312A-454F-8C13-B2DC5D5FBF09}"/>
                </a:ext>
              </a:extLst>
            </p:cNvPr>
            <p:cNvSpPr/>
            <p:nvPr/>
          </p:nvSpPr>
          <p:spPr>
            <a:xfrm>
              <a:off x="8232961" y="3967046"/>
              <a:ext cx="3113063" cy="1667952"/>
            </a:xfrm>
            <a:prstGeom prst="roundRect">
              <a:avLst>
                <a:gd name="adj" fmla="val 5417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8" name="Başlık 1">
              <a:extLst>
                <a:ext uri="{FF2B5EF4-FFF2-40B4-BE49-F238E27FC236}">
                  <a16:creationId xmlns:a16="http://schemas.microsoft.com/office/drawing/2014/main" id="{113BC2D8-49D1-4ECA-8789-F3154F5630AC}"/>
                </a:ext>
              </a:extLst>
            </p:cNvPr>
            <p:cNvSpPr txBox="1">
              <a:spLocks/>
            </p:cNvSpPr>
            <p:nvPr/>
          </p:nvSpPr>
          <p:spPr>
            <a:xfrm>
              <a:off x="8189479" y="3969578"/>
              <a:ext cx="3041649" cy="4731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dirty="0">
                  <a:latin typeface="Open Sauce" panose="020B0604020202020204"/>
                </a:rPr>
                <a:t>Four Flight Condition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Başlık 1">
                  <a:extLst>
                    <a:ext uri="{FF2B5EF4-FFF2-40B4-BE49-F238E27FC236}">
                      <a16:creationId xmlns:a16="http://schemas.microsoft.com/office/drawing/2014/main" id="{FD581279-892D-4309-9B52-B22009BB90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32961" y="4246719"/>
                  <a:ext cx="3041649" cy="47311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 fontScale="97500"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tr-TR" sz="2000" dirty="0">
                      <a:latin typeface="Open Sauce" panose="020B0604020202020204"/>
                    </a:rPr>
                    <a:t> </a:t>
                  </a:r>
                  <a:r>
                    <a:rPr lang="en-GB" sz="2000" dirty="0">
                      <a:latin typeface="Open Sauce" panose="020B0604020202020204"/>
                    </a:rPr>
                    <a:t>Four System Model</a:t>
                  </a:r>
                </a:p>
              </p:txBody>
            </p:sp>
          </mc:Choice>
          <mc:Fallback>
            <p:sp>
              <p:nvSpPr>
                <p:cNvPr id="21" name="Başlık 1">
                  <a:extLst>
                    <a:ext uri="{FF2B5EF4-FFF2-40B4-BE49-F238E27FC236}">
                      <a16:creationId xmlns:a16="http://schemas.microsoft.com/office/drawing/2014/main" id="{FD581279-892D-4309-9B52-B22009BB9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961" y="4246719"/>
                  <a:ext cx="3041649" cy="473113"/>
                </a:xfrm>
                <a:prstGeom prst="rect">
                  <a:avLst/>
                </a:prstGeom>
                <a:blipFill>
                  <a:blip r:embed="rId4"/>
                  <a:stretch>
                    <a:fillRect t="-7792" b="-7792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Metin kutusu 23">
                  <a:extLst>
                    <a:ext uri="{FF2B5EF4-FFF2-40B4-BE49-F238E27FC236}">
                      <a16:creationId xmlns:a16="http://schemas.microsoft.com/office/drawing/2014/main" id="{A367A140-BD1B-4D12-A4A2-3EACEDD01B78}"/>
                    </a:ext>
                  </a:extLst>
                </p:cNvPr>
                <p:cNvSpPr txBox="1"/>
                <p:nvPr/>
              </p:nvSpPr>
              <p:spPr>
                <a:xfrm>
                  <a:off x="8232961" y="4750026"/>
                  <a:ext cx="3041649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>
            <p:sp>
              <p:nvSpPr>
                <p:cNvPr id="24" name="Metin kutusu 23">
                  <a:extLst>
                    <a:ext uri="{FF2B5EF4-FFF2-40B4-BE49-F238E27FC236}">
                      <a16:creationId xmlns:a16="http://schemas.microsoft.com/office/drawing/2014/main" id="{A367A140-BD1B-4D12-A4A2-3EACEDD01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961" y="4750026"/>
                  <a:ext cx="3041649" cy="392993"/>
                </a:xfrm>
                <a:prstGeom prst="rect">
                  <a:avLst/>
                </a:prstGeom>
                <a:blipFill>
                  <a:blip r:embed="rId5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Metin kutusu 24">
                  <a:extLst>
                    <a:ext uri="{FF2B5EF4-FFF2-40B4-BE49-F238E27FC236}">
                      <a16:creationId xmlns:a16="http://schemas.microsoft.com/office/drawing/2014/main" id="{1A2EF2CC-A80A-4DCF-B31B-602256557D7C}"/>
                    </a:ext>
                  </a:extLst>
                </p:cNvPr>
                <p:cNvSpPr txBox="1"/>
                <p:nvPr/>
              </p:nvSpPr>
              <p:spPr>
                <a:xfrm>
                  <a:off x="8902853" y="5143019"/>
                  <a:ext cx="16149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=1, 2, 3, 4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>
            <p:sp>
              <p:nvSpPr>
                <p:cNvPr id="25" name="Metin kutusu 24">
                  <a:extLst>
                    <a:ext uri="{FF2B5EF4-FFF2-40B4-BE49-F238E27FC236}">
                      <a16:creationId xmlns:a16="http://schemas.microsoft.com/office/drawing/2014/main" id="{1A2EF2CC-A80A-4DCF-B31B-602256557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2853" y="5143019"/>
                  <a:ext cx="161490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up 113">
            <a:extLst>
              <a:ext uri="{FF2B5EF4-FFF2-40B4-BE49-F238E27FC236}">
                <a16:creationId xmlns:a16="http://schemas.microsoft.com/office/drawing/2014/main" id="{FDB1FE5E-703E-4143-BCF4-912BFD1CA941}"/>
              </a:ext>
            </a:extLst>
          </p:cNvPr>
          <p:cNvGrpSpPr/>
          <p:nvPr/>
        </p:nvGrpSpPr>
        <p:grpSpPr>
          <a:xfrm>
            <a:off x="282647" y="3082449"/>
            <a:ext cx="3113063" cy="1108551"/>
            <a:chOff x="282647" y="3082449"/>
            <a:chExt cx="3113063" cy="1108551"/>
          </a:xfrm>
        </p:grpSpPr>
        <p:grpSp>
          <p:nvGrpSpPr>
            <p:cNvPr id="38" name="Grup 37">
              <a:extLst>
                <a:ext uri="{FF2B5EF4-FFF2-40B4-BE49-F238E27FC236}">
                  <a16:creationId xmlns:a16="http://schemas.microsoft.com/office/drawing/2014/main" id="{8F6B1171-8CB6-494C-9025-A5F4D0EA1BEC}"/>
                </a:ext>
              </a:extLst>
            </p:cNvPr>
            <p:cNvGrpSpPr/>
            <p:nvPr/>
          </p:nvGrpSpPr>
          <p:grpSpPr>
            <a:xfrm>
              <a:off x="282647" y="3082449"/>
              <a:ext cx="3113063" cy="1108551"/>
              <a:chOff x="8232961" y="3967046"/>
              <a:chExt cx="3113063" cy="1667952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9" name="Dikdörtgen: Köşeleri Yuvarlatılmış 38">
                <a:extLst>
                  <a:ext uri="{FF2B5EF4-FFF2-40B4-BE49-F238E27FC236}">
                    <a16:creationId xmlns:a16="http://schemas.microsoft.com/office/drawing/2014/main" id="{F46E6620-74D2-4855-A26C-176D679E09D0}"/>
                  </a:ext>
                </a:extLst>
              </p:cNvPr>
              <p:cNvSpPr/>
              <p:nvPr/>
            </p:nvSpPr>
            <p:spPr>
              <a:xfrm>
                <a:off x="8232961" y="3967046"/>
                <a:ext cx="3113063" cy="1667952"/>
              </a:xfrm>
              <a:prstGeom prst="roundRect">
                <a:avLst>
                  <a:gd name="adj" fmla="val 5417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dirty="0"/>
              </a:p>
            </p:txBody>
          </p:sp>
          <p:sp>
            <p:nvSpPr>
              <p:cNvPr id="40" name="Başlık 1">
                <a:extLst>
                  <a:ext uri="{FF2B5EF4-FFF2-40B4-BE49-F238E27FC236}">
                    <a16:creationId xmlns:a16="http://schemas.microsoft.com/office/drawing/2014/main" id="{36CC84F1-AF07-428E-8569-1DEAD78019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8668" y="4000978"/>
                <a:ext cx="3041649" cy="473113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 anchor="t">
                <a:normAutofit fontScale="825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dirty="0">
                    <a:latin typeface="Open Sauce" panose="020B0604020202020204"/>
                  </a:rPr>
                  <a:t>Fixed-Gain Controller</a:t>
                </a:r>
              </a:p>
            </p:txBody>
          </p:sp>
        </p:grpSp>
        <p:sp>
          <p:nvSpPr>
            <p:cNvPr id="49" name="Başlık 1">
              <a:extLst>
                <a:ext uri="{FF2B5EF4-FFF2-40B4-BE49-F238E27FC236}">
                  <a16:creationId xmlns:a16="http://schemas.microsoft.com/office/drawing/2014/main" id="{BFD195AA-DA27-45E9-B24C-F2CEAB0427BC}"/>
                </a:ext>
              </a:extLst>
            </p:cNvPr>
            <p:cNvSpPr txBox="1">
              <a:spLocks/>
            </p:cNvSpPr>
            <p:nvPr/>
          </p:nvSpPr>
          <p:spPr>
            <a:xfrm>
              <a:off x="318353" y="3464861"/>
              <a:ext cx="3041649" cy="6188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600" dirty="0">
                  <a:latin typeface="Open Sauce" panose="020B0604020202020204"/>
                </a:rPr>
                <a:t>Basically state feedback controller </a:t>
              </a:r>
              <a:endParaRPr lang="tr-TR" sz="1600" dirty="0">
                <a:latin typeface="Open Sauce" panose="020B0604020202020204"/>
              </a:endParaRPr>
            </a:p>
            <a:p>
              <a:pPr>
                <a:lnSpc>
                  <a:spcPct val="100000"/>
                </a:lnSpc>
              </a:pPr>
              <a:r>
                <a:rPr lang="en-GB" sz="1600" dirty="0">
                  <a:latin typeface="Open Sauce" panose="020B0604020202020204"/>
                </a:rPr>
                <a:t>as a</a:t>
              </a:r>
              <a:r>
                <a:rPr lang="tr-TR" sz="1600" dirty="0">
                  <a:latin typeface="Open Sauce" panose="020B0604020202020204"/>
                </a:rPr>
                <a:t> </a:t>
              </a:r>
              <a:r>
                <a:rPr lang="en-GB" sz="1600" dirty="0">
                  <a:latin typeface="Open Sauce" panose="020B0604020202020204"/>
                </a:rPr>
                <a:t>flight control system (FCS)</a:t>
              </a:r>
            </a:p>
          </p:txBody>
        </p:sp>
      </p:grpSp>
      <p:grpSp>
        <p:nvGrpSpPr>
          <p:cNvPr id="83" name="Grup 82">
            <a:extLst>
              <a:ext uri="{FF2B5EF4-FFF2-40B4-BE49-F238E27FC236}">
                <a16:creationId xmlns:a16="http://schemas.microsoft.com/office/drawing/2014/main" id="{AE566EE1-3FF4-4507-B480-5C28C0FE83A6}"/>
              </a:ext>
            </a:extLst>
          </p:cNvPr>
          <p:cNvGrpSpPr/>
          <p:nvPr/>
        </p:nvGrpSpPr>
        <p:grpSpPr>
          <a:xfrm>
            <a:off x="-149733" y="3918413"/>
            <a:ext cx="4753124" cy="2775928"/>
            <a:chOff x="193035" y="3788558"/>
            <a:chExt cx="4753124" cy="2775928"/>
          </a:xfrm>
        </p:grpSpPr>
        <p:pic>
          <p:nvPicPr>
            <p:cNvPr id="51" name="Resim 50">
              <a:extLst>
                <a:ext uri="{FF2B5EF4-FFF2-40B4-BE49-F238E27FC236}">
                  <a16:creationId xmlns:a16="http://schemas.microsoft.com/office/drawing/2014/main" id="{787A9B70-F65F-47F1-8796-85C291AB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17160">
              <a:off x="193035" y="4120771"/>
              <a:ext cx="3292284" cy="2194856"/>
            </a:xfrm>
            <a:prstGeom prst="rect">
              <a:avLst/>
            </a:prstGeom>
          </p:spPr>
        </p:pic>
        <p:grpSp>
          <p:nvGrpSpPr>
            <p:cNvPr id="82" name="Grup 81">
              <a:extLst>
                <a:ext uri="{FF2B5EF4-FFF2-40B4-BE49-F238E27FC236}">
                  <a16:creationId xmlns:a16="http://schemas.microsoft.com/office/drawing/2014/main" id="{7D226479-1645-446E-88ED-CF1316CA0780}"/>
                </a:ext>
              </a:extLst>
            </p:cNvPr>
            <p:cNvGrpSpPr/>
            <p:nvPr/>
          </p:nvGrpSpPr>
          <p:grpSpPr>
            <a:xfrm>
              <a:off x="798758" y="3788558"/>
              <a:ext cx="4147401" cy="2775928"/>
              <a:chOff x="798758" y="3788558"/>
              <a:chExt cx="4147401" cy="2775928"/>
            </a:xfrm>
          </p:grpSpPr>
          <p:cxnSp>
            <p:nvCxnSpPr>
              <p:cNvPr id="52" name="Düz Ok Bağlayıcısı 51">
                <a:extLst>
                  <a:ext uri="{FF2B5EF4-FFF2-40B4-BE49-F238E27FC236}">
                    <a16:creationId xmlns:a16="http://schemas.microsoft.com/office/drawing/2014/main" id="{CCD56EA1-E933-4EC4-A236-490F259C80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2496" y="4837302"/>
                <a:ext cx="2117537" cy="490748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Düz Ok Bağlayıcısı 55">
                <a:extLst>
                  <a:ext uri="{FF2B5EF4-FFF2-40B4-BE49-F238E27FC236}">
                    <a16:creationId xmlns:a16="http://schemas.microsoft.com/office/drawing/2014/main" id="{15D0CA26-50E8-466E-8934-FADC8DF3C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5868" y="4430690"/>
                <a:ext cx="2017693" cy="876809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Düz Ok Bağlayıcısı 57">
                <a:extLst>
                  <a:ext uri="{FF2B5EF4-FFF2-40B4-BE49-F238E27FC236}">
                    <a16:creationId xmlns:a16="http://schemas.microsoft.com/office/drawing/2014/main" id="{CF0FF63A-61EC-41F6-AED6-4EFB4045F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5868" y="5218199"/>
                <a:ext cx="2764057" cy="8930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1" name="Metin kutusu 60">
                    <a:extLst>
                      <a:ext uri="{FF2B5EF4-FFF2-40B4-BE49-F238E27FC236}">
                        <a16:creationId xmlns:a16="http://schemas.microsoft.com/office/drawing/2014/main" id="{5AD4596D-6A2B-4294-A4C3-7ECCFA0802FC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656" y="4636088"/>
                    <a:ext cx="26986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1" name="Metin kutusu 60">
                    <a:extLst>
                      <a:ext uri="{FF2B5EF4-FFF2-40B4-BE49-F238E27FC236}">
                        <a16:creationId xmlns:a16="http://schemas.microsoft.com/office/drawing/2014/main" id="{5AD4596D-6A2B-4294-A4C3-7ECCFA0802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0656" y="4636088"/>
                    <a:ext cx="2698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8182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Kısmi Daire 61">
                <a:extLst>
                  <a:ext uri="{FF2B5EF4-FFF2-40B4-BE49-F238E27FC236}">
                    <a16:creationId xmlns:a16="http://schemas.microsoft.com/office/drawing/2014/main" id="{02A813C3-AE86-4E0B-BC02-3AD87B8E2EA9}"/>
                  </a:ext>
                </a:extLst>
              </p:cNvPr>
              <p:cNvSpPr/>
              <p:nvPr/>
            </p:nvSpPr>
            <p:spPr>
              <a:xfrm rot="4406127">
                <a:off x="798758" y="4335279"/>
                <a:ext cx="1949498" cy="1949498"/>
              </a:xfrm>
              <a:prstGeom prst="pie">
                <a:avLst>
                  <a:gd name="adj1" fmla="val 15753847"/>
                  <a:gd name="adj2" fmla="val 1638688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Metin kutusu 65">
                    <a:extLst>
                      <a:ext uri="{FF2B5EF4-FFF2-40B4-BE49-F238E27FC236}">
                        <a16:creationId xmlns:a16="http://schemas.microsoft.com/office/drawing/2014/main" id="{3FDE8343-13BC-49F0-ABAB-425A8ECCA5DC}"/>
                      </a:ext>
                    </a:extLst>
                  </p:cNvPr>
                  <p:cNvSpPr txBox="1"/>
                  <p:nvPr/>
                </p:nvSpPr>
                <p:spPr>
                  <a:xfrm>
                    <a:off x="2670633" y="4753502"/>
                    <a:ext cx="30027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6" name="Metin kutusu 65">
                    <a:extLst>
                      <a:ext uri="{FF2B5EF4-FFF2-40B4-BE49-F238E27FC236}">
                        <a16:creationId xmlns:a16="http://schemas.microsoft.com/office/drawing/2014/main" id="{3FDE8343-13BC-49F0-ABAB-425A8ECCA5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0633" y="4753502"/>
                    <a:ext cx="30027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Yay 66">
                <a:extLst>
                  <a:ext uri="{FF2B5EF4-FFF2-40B4-BE49-F238E27FC236}">
                    <a16:creationId xmlns:a16="http://schemas.microsoft.com/office/drawing/2014/main" id="{F73427CE-3A76-488C-A399-E1CD40ACA9FF}"/>
                  </a:ext>
                </a:extLst>
              </p:cNvPr>
              <p:cNvSpPr/>
              <p:nvPr/>
            </p:nvSpPr>
            <p:spPr>
              <a:xfrm>
                <a:off x="2256265" y="3864812"/>
                <a:ext cx="1938714" cy="2699674"/>
              </a:xfrm>
              <a:prstGeom prst="arc">
                <a:avLst>
                  <a:gd name="adj1" fmla="val 18467221"/>
                  <a:gd name="adj2" fmla="val 5"/>
                </a:avLst>
              </a:prstGeom>
              <a:ln w="19050"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Metin kutusu 68">
                    <a:extLst>
                      <a:ext uri="{FF2B5EF4-FFF2-40B4-BE49-F238E27FC236}">
                        <a16:creationId xmlns:a16="http://schemas.microsoft.com/office/drawing/2014/main" id="{A6F1B503-9545-432E-ADA1-A91F26AC5376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662" y="4499762"/>
                    <a:ext cx="29957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9" name="Metin kutusu 68">
                    <a:extLst>
                      <a:ext uri="{FF2B5EF4-FFF2-40B4-BE49-F238E27FC236}">
                        <a16:creationId xmlns:a16="http://schemas.microsoft.com/office/drawing/2014/main" id="{A6F1B503-9545-432E-ADA1-A91F26AC53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662" y="4499762"/>
                    <a:ext cx="29957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041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Yay 69">
                <a:extLst>
                  <a:ext uri="{FF2B5EF4-FFF2-40B4-BE49-F238E27FC236}">
                    <a16:creationId xmlns:a16="http://schemas.microsoft.com/office/drawing/2014/main" id="{72D2F9E5-E60D-44DE-9AD1-9AB070361D3D}"/>
                  </a:ext>
                </a:extLst>
              </p:cNvPr>
              <p:cNvSpPr/>
              <p:nvPr/>
            </p:nvSpPr>
            <p:spPr>
              <a:xfrm>
                <a:off x="2443851" y="3788558"/>
                <a:ext cx="1938714" cy="2699674"/>
              </a:xfrm>
              <a:prstGeom prst="arc">
                <a:avLst>
                  <a:gd name="adj1" fmla="val 18467221"/>
                  <a:gd name="adj2" fmla="val 19296557"/>
                </a:avLst>
              </a:prstGeom>
              <a:ln w="19050"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Metin kutusu 70">
                    <a:extLst>
                      <a:ext uri="{FF2B5EF4-FFF2-40B4-BE49-F238E27FC236}">
                        <a16:creationId xmlns:a16="http://schemas.microsoft.com/office/drawing/2014/main" id="{75586CA7-92DB-458F-87C9-91C7FBF1E031}"/>
                      </a:ext>
                    </a:extLst>
                  </p:cNvPr>
                  <p:cNvSpPr txBox="1"/>
                  <p:nvPr/>
                </p:nvSpPr>
                <p:spPr>
                  <a:xfrm>
                    <a:off x="4171415" y="4088442"/>
                    <a:ext cx="774744" cy="38215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tr-T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̇"/>
                              <m:ctrlPr>
                                <a:rPr lang="tr-T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oMath>
                      </m:oMathPara>
                    </a14:m>
                    <a:endParaRPr lang="tr-TR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1" name="Metin kutusu 70">
                    <a:extLst>
                      <a:ext uri="{FF2B5EF4-FFF2-40B4-BE49-F238E27FC236}">
                        <a16:creationId xmlns:a16="http://schemas.microsoft.com/office/drawing/2014/main" id="{75586CA7-92DB-458F-87C9-91C7FBF1E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1415" y="4088442"/>
                    <a:ext cx="774744" cy="38215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937" b="-6349"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Düz Ok Bağlayıcısı 71">
                <a:extLst>
                  <a:ext uri="{FF2B5EF4-FFF2-40B4-BE49-F238E27FC236}">
                    <a16:creationId xmlns:a16="http://schemas.microsoft.com/office/drawing/2014/main" id="{EE40C6D0-5EC7-4F0B-8577-5BD6B704F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6825" y="4953218"/>
                <a:ext cx="352919" cy="911361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Metin kutusu 76">
                    <a:extLst>
                      <a:ext uri="{FF2B5EF4-FFF2-40B4-BE49-F238E27FC236}">
                        <a16:creationId xmlns:a16="http://schemas.microsoft.com/office/drawing/2014/main" id="{210E3F7E-386F-4BF0-BBFE-0E8F40A86A0A}"/>
                      </a:ext>
                    </a:extLst>
                  </p:cNvPr>
                  <p:cNvSpPr txBox="1"/>
                  <p:nvPr/>
                </p:nvSpPr>
                <p:spPr>
                  <a:xfrm>
                    <a:off x="2843982" y="5587167"/>
                    <a:ext cx="51376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tr-TR" dirty="0"/>
                  </a:p>
                </p:txBody>
              </p:sp>
            </mc:Choice>
            <mc:Fallback>
              <p:sp>
                <p:nvSpPr>
                  <p:cNvPr id="77" name="Metin kutusu 76">
                    <a:extLst>
                      <a:ext uri="{FF2B5EF4-FFF2-40B4-BE49-F238E27FC236}">
                        <a16:creationId xmlns:a16="http://schemas.microsoft.com/office/drawing/2014/main" id="{210E3F7E-386F-4BF0-BBFE-0E8F40A86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3982" y="5587167"/>
                    <a:ext cx="51376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tr-T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3" name="Grup 102">
            <a:extLst>
              <a:ext uri="{FF2B5EF4-FFF2-40B4-BE49-F238E27FC236}">
                <a16:creationId xmlns:a16="http://schemas.microsoft.com/office/drawing/2014/main" id="{9299E1B1-60E7-4D62-A0B0-70E6C62E750E}"/>
              </a:ext>
            </a:extLst>
          </p:cNvPr>
          <p:cNvGrpSpPr/>
          <p:nvPr/>
        </p:nvGrpSpPr>
        <p:grpSpPr>
          <a:xfrm>
            <a:off x="4638184" y="4532761"/>
            <a:ext cx="3443448" cy="1957147"/>
            <a:chOff x="4577982" y="4023121"/>
            <a:chExt cx="3443448" cy="1957147"/>
          </a:xfrm>
        </p:grpSpPr>
        <p:sp>
          <p:nvSpPr>
            <p:cNvPr id="102" name="Dikdörtgen: Köşeleri Yuvarlatılmış 101">
              <a:extLst>
                <a:ext uri="{FF2B5EF4-FFF2-40B4-BE49-F238E27FC236}">
                  <a16:creationId xmlns:a16="http://schemas.microsoft.com/office/drawing/2014/main" id="{14CD65D1-B9E1-456D-B422-3EF46B859B8D}"/>
                </a:ext>
              </a:extLst>
            </p:cNvPr>
            <p:cNvSpPr/>
            <p:nvPr/>
          </p:nvSpPr>
          <p:spPr>
            <a:xfrm>
              <a:off x="4577982" y="4023121"/>
              <a:ext cx="3443448" cy="195714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78" name="Resim 77">
              <a:extLst>
                <a:ext uri="{FF2B5EF4-FFF2-40B4-BE49-F238E27FC236}">
                  <a16:creationId xmlns:a16="http://schemas.microsoft.com/office/drawing/2014/main" id="{7B4E308F-2170-461D-99F7-556CC5430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00" b="26608"/>
            <a:stretch/>
          </p:blipFill>
          <p:spPr>
            <a:xfrm>
              <a:off x="4804438" y="4115712"/>
              <a:ext cx="3203791" cy="967361"/>
            </a:xfrm>
            <a:prstGeom prst="rect">
              <a:avLst/>
            </a:prstGeom>
          </p:spPr>
        </p:pic>
        <p:cxnSp>
          <p:nvCxnSpPr>
            <p:cNvPr id="84" name="Düz Ok Bağlayıcısı 83">
              <a:extLst>
                <a:ext uri="{FF2B5EF4-FFF2-40B4-BE49-F238E27FC236}">
                  <a16:creationId xmlns:a16="http://schemas.microsoft.com/office/drawing/2014/main" id="{A3A63DCD-062F-4BF5-AC02-0A0EFA2C7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689" y="4531410"/>
              <a:ext cx="837473" cy="419199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Düz Ok Bağlayıcısı 86">
              <a:extLst>
                <a:ext uri="{FF2B5EF4-FFF2-40B4-BE49-F238E27FC236}">
                  <a16:creationId xmlns:a16="http://schemas.microsoft.com/office/drawing/2014/main" id="{D378060B-9BB0-4868-AE24-C69577F2073C}"/>
                </a:ext>
              </a:extLst>
            </p:cNvPr>
            <p:cNvCxnSpPr>
              <a:cxnSpLocks/>
            </p:cNvCxnSpPr>
            <p:nvPr/>
          </p:nvCxnSpPr>
          <p:spPr>
            <a:xfrm>
              <a:off x="4721819" y="4531410"/>
              <a:ext cx="791668" cy="10750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Düz Ok Bağlayıcısı 88">
              <a:extLst>
                <a:ext uri="{FF2B5EF4-FFF2-40B4-BE49-F238E27FC236}">
                  <a16:creationId xmlns:a16="http://schemas.microsoft.com/office/drawing/2014/main" id="{1D91E06A-B83C-4C11-BF1C-16DF45227A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3379" y="4555170"/>
              <a:ext cx="791668" cy="10750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Düz Ok Bağlayıcısı 89">
              <a:extLst>
                <a:ext uri="{FF2B5EF4-FFF2-40B4-BE49-F238E27FC236}">
                  <a16:creationId xmlns:a16="http://schemas.microsoft.com/office/drawing/2014/main" id="{E6E2A919-192B-4284-B0E5-C66A60E64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537" y="4548778"/>
              <a:ext cx="837473" cy="419199"/>
            </a:xfrm>
            <a:prstGeom prst="straightConnector1">
              <a:avLst/>
            </a:prstGeom>
            <a:ln w="28575">
              <a:solidFill>
                <a:srgbClr val="004379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Metin kutusu 91">
                  <a:extLst>
                    <a:ext uri="{FF2B5EF4-FFF2-40B4-BE49-F238E27FC236}">
                      <a16:creationId xmlns:a16="http://schemas.microsoft.com/office/drawing/2014/main" id="{B0FDA77D-07D5-4A93-8643-7E21901105D1}"/>
                    </a:ext>
                  </a:extLst>
                </p:cNvPr>
                <p:cNvSpPr txBox="1"/>
                <p:nvPr/>
              </p:nvSpPr>
              <p:spPr>
                <a:xfrm>
                  <a:off x="4675082" y="4516719"/>
                  <a:ext cx="3859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tr-TR" dirty="0">
                    <a:solidFill>
                      <a:srgbClr val="004379"/>
                    </a:solidFill>
                  </a:endParaRPr>
                </a:p>
              </p:txBody>
            </p:sp>
          </mc:Choice>
          <mc:Fallback>
            <p:sp>
              <p:nvSpPr>
                <p:cNvPr id="92" name="Metin kutusu 91">
                  <a:extLst>
                    <a:ext uri="{FF2B5EF4-FFF2-40B4-BE49-F238E27FC236}">
                      <a16:creationId xmlns:a16="http://schemas.microsoft.com/office/drawing/2014/main" id="{B0FDA77D-07D5-4A93-8643-7E2190110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082" y="4516719"/>
                  <a:ext cx="38599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Kısmi Daire 93">
              <a:extLst>
                <a:ext uri="{FF2B5EF4-FFF2-40B4-BE49-F238E27FC236}">
                  <a16:creationId xmlns:a16="http://schemas.microsoft.com/office/drawing/2014/main" id="{FC1E6C90-4A12-4CD8-937A-475CA300CACB}"/>
                </a:ext>
              </a:extLst>
            </p:cNvPr>
            <p:cNvSpPr/>
            <p:nvPr/>
          </p:nvSpPr>
          <p:spPr>
            <a:xfrm>
              <a:off x="5097916" y="4085016"/>
              <a:ext cx="914400" cy="914400"/>
            </a:xfrm>
            <a:prstGeom prst="pie">
              <a:avLst>
                <a:gd name="adj1" fmla="val 9206097"/>
                <a:gd name="adj2" fmla="val 10834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  <p:sp>
          <p:nvSpPr>
            <p:cNvPr id="95" name="Kısmi Daire 94">
              <a:extLst>
                <a:ext uri="{FF2B5EF4-FFF2-40B4-BE49-F238E27FC236}">
                  <a16:creationId xmlns:a16="http://schemas.microsoft.com/office/drawing/2014/main" id="{41C8DD56-41E0-48EB-836A-3BEC5A69FABE}"/>
                </a:ext>
              </a:extLst>
            </p:cNvPr>
            <p:cNvSpPr/>
            <p:nvPr/>
          </p:nvSpPr>
          <p:spPr>
            <a:xfrm>
              <a:off x="6406333" y="4115712"/>
              <a:ext cx="914400" cy="914400"/>
            </a:xfrm>
            <a:prstGeom prst="pie">
              <a:avLst>
                <a:gd name="adj1" fmla="val 9206097"/>
                <a:gd name="adj2" fmla="val 10834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Metin kutusu 96">
                  <a:extLst>
                    <a:ext uri="{FF2B5EF4-FFF2-40B4-BE49-F238E27FC236}">
                      <a16:creationId xmlns:a16="http://schemas.microsoft.com/office/drawing/2014/main" id="{D9FD6E86-1D59-4057-A0D1-1998F584B699}"/>
                    </a:ext>
                  </a:extLst>
                </p:cNvPr>
                <p:cNvSpPr txBox="1"/>
                <p:nvPr/>
              </p:nvSpPr>
              <p:spPr>
                <a:xfrm>
                  <a:off x="6043748" y="4495817"/>
                  <a:ext cx="3772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4379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tr-TR" dirty="0"/>
                </a:p>
              </p:txBody>
            </p:sp>
          </mc:Choice>
          <mc:Fallback>
            <p:sp>
              <p:nvSpPr>
                <p:cNvPr id="97" name="Metin kutusu 96">
                  <a:extLst>
                    <a:ext uri="{FF2B5EF4-FFF2-40B4-BE49-F238E27FC236}">
                      <a16:creationId xmlns:a16="http://schemas.microsoft.com/office/drawing/2014/main" id="{D9FD6E86-1D59-4057-A0D1-1998F584B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748" y="4495817"/>
                  <a:ext cx="37722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Metin kutusu 98">
                  <a:extLst>
                    <a:ext uri="{FF2B5EF4-FFF2-40B4-BE49-F238E27FC236}">
                      <a16:creationId xmlns:a16="http://schemas.microsoft.com/office/drawing/2014/main" id="{CD75D269-70CE-40EF-8268-9B81C7E7550D}"/>
                    </a:ext>
                  </a:extLst>
                </p:cNvPr>
                <p:cNvSpPr txBox="1"/>
                <p:nvPr/>
              </p:nvSpPr>
              <p:spPr>
                <a:xfrm>
                  <a:off x="4645347" y="5134451"/>
                  <a:ext cx="32037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=−0.7 </m:t>
                        </m:r>
                        <m:r>
                          <a:rPr lang="tr-T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tr-TR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9" name="Metin kutusu 98">
                  <a:extLst>
                    <a:ext uri="{FF2B5EF4-FFF2-40B4-BE49-F238E27FC236}">
                      <a16:creationId xmlns:a16="http://schemas.microsoft.com/office/drawing/2014/main" id="{CD75D269-70CE-40EF-8268-9B81C7E75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347" y="5134451"/>
                  <a:ext cx="3203791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Metin kutusu 100">
              <a:extLst>
                <a:ext uri="{FF2B5EF4-FFF2-40B4-BE49-F238E27FC236}">
                  <a16:creationId xmlns:a16="http://schemas.microsoft.com/office/drawing/2014/main" id="{A8D819A8-1110-4760-8EFF-EFC5F7522B01}"/>
                </a:ext>
              </a:extLst>
            </p:cNvPr>
            <p:cNvSpPr txBox="1"/>
            <p:nvPr/>
          </p:nvSpPr>
          <p:spPr>
            <a:xfrm>
              <a:off x="5135744" y="5610936"/>
              <a:ext cx="2247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800" dirty="0">
                  <a:latin typeface="Open Sauce" panose="020B0604020202020204"/>
                </a:rPr>
                <a:t>Single Input Problem</a:t>
              </a:r>
            </a:p>
          </p:txBody>
        </p:sp>
      </p:grpSp>
      <p:grpSp>
        <p:nvGrpSpPr>
          <p:cNvPr id="112" name="Grup 111">
            <a:extLst>
              <a:ext uri="{FF2B5EF4-FFF2-40B4-BE49-F238E27FC236}">
                <a16:creationId xmlns:a16="http://schemas.microsoft.com/office/drawing/2014/main" id="{E18C40C5-2392-44B1-AED4-BA8DD0D25AED}"/>
              </a:ext>
            </a:extLst>
          </p:cNvPr>
          <p:cNvGrpSpPr/>
          <p:nvPr/>
        </p:nvGrpSpPr>
        <p:grpSpPr>
          <a:xfrm>
            <a:off x="8723835" y="5200427"/>
            <a:ext cx="3191447" cy="1302077"/>
            <a:chOff x="8723835" y="5200427"/>
            <a:chExt cx="3191447" cy="13020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Metin kutusu 104">
                  <a:extLst>
                    <a:ext uri="{FF2B5EF4-FFF2-40B4-BE49-F238E27FC236}">
                      <a16:creationId xmlns:a16="http://schemas.microsoft.com/office/drawing/2014/main" id="{87BE6232-A0A9-4137-A1CF-ED08A1DBE17D}"/>
                    </a:ext>
                  </a:extLst>
                </p:cNvPr>
                <p:cNvSpPr txBox="1"/>
                <p:nvPr/>
              </p:nvSpPr>
              <p:spPr>
                <a:xfrm>
                  <a:off x="8723835" y="5297548"/>
                  <a:ext cx="1259175" cy="8389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tr-TR" dirty="0"/>
                </a:p>
              </p:txBody>
            </p:sp>
          </mc:Choice>
          <mc:Fallback>
            <p:sp>
              <p:nvSpPr>
                <p:cNvPr id="105" name="Metin kutusu 104">
                  <a:extLst>
                    <a:ext uri="{FF2B5EF4-FFF2-40B4-BE49-F238E27FC236}">
                      <a16:creationId xmlns:a16="http://schemas.microsoft.com/office/drawing/2014/main" id="{87BE6232-A0A9-4137-A1CF-ED08A1DBE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835" y="5297548"/>
                  <a:ext cx="1259175" cy="83894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Metin kutusu 106">
                  <a:extLst>
                    <a:ext uri="{FF2B5EF4-FFF2-40B4-BE49-F238E27FC236}">
                      <a16:creationId xmlns:a16="http://schemas.microsoft.com/office/drawing/2014/main" id="{A31EDC41-7D5C-4D7B-A98A-451703F8386A}"/>
                    </a:ext>
                  </a:extLst>
                </p:cNvPr>
                <p:cNvSpPr txBox="1"/>
                <p:nvPr/>
              </p:nvSpPr>
              <p:spPr>
                <a:xfrm>
                  <a:off x="9892956" y="5200427"/>
                  <a:ext cx="20223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normal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acc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>
            <p:sp>
              <p:nvSpPr>
                <p:cNvPr id="107" name="Metin kutusu 106">
                  <a:extLst>
                    <a:ext uri="{FF2B5EF4-FFF2-40B4-BE49-F238E27FC236}">
                      <a16:creationId xmlns:a16="http://schemas.microsoft.com/office/drawing/2014/main" id="{A31EDC41-7D5C-4D7B-A98A-451703F83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956" y="5200427"/>
                  <a:ext cx="202232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Metin kutusu 107">
                  <a:extLst>
                    <a:ext uri="{FF2B5EF4-FFF2-40B4-BE49-F238E27FC236}">
                      <a16:creationId xmlns:a16="http://schemas.microsoft.com/office/drawing/2014/main" id="{02CCF38D-C479-4828-91C9-7426EC1CB7A3}"/>
                    </a:ext>
                  </a:extLst>
                </p:cNvPr>
                <p:cNvSpPr txBox="1"/>
                <p:nvPr/>
              </p:nvSpPr>
              <p:spPr>
                <a:xfrm>
                  <a:off x="9892956" y="5530694"/>
                  <a:ext cx="20223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pitch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rate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>
            <p:sp>
              <p:nvSpPr>
                <p:cNvPr id="108" name="Metin kutusu 107">
                  <a:extLst>
                    <a:ext uri="{FF2B5EF4-FFF2-40B4-BE49-F238E27FC236}">
                      <a16:creationId xmlns:a16="http://schemas.microsoft.com/office/drawing/2014/main" id="{02CCF38D-C479-4828-91C9-7426EC1CB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956" y="5530694"/>
                  <a:ext cx="2022326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Metin kutusu 108">
                  <a:extLst>
                    <a:ext uri="{FF2B5EF4-FFF2-40B4-BE49-F238E27FC236}">
                      <a16:creationId xmlns:a16="http://schemas.microsoft.com/office/drawing/2014/main" id="{B134C140-BDB1-4B30-9270-58775814DCF8}"/>
                    </a:ext>
                  </a:extLst>
                </p:cNvPr>
                <p:cNvSpPr txBox="1"/>
                <p:nvPr/>
              </p:nvSpPr>
              <p:spPr>
                <a:xfrm>
                  <a:off x="9892956" y="5900026"/>
                  <a:ext cx="20223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elev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deflection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>
            <p:sp>
              <p:nvSpPr>
                <p:cNvPr id="109" name="Metin kutusu 108">
                  <a:extLst>
                    <a:ext uri="{FF2B5EF4-FFF2-40B4-BE49-F238E27FC236}">
                      <a16:creationId xmlns:a16="http://schemas.microsoft.com/office/drawing/2014/main" id="{B134C140-BDB1-4B30-9270-58775814D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2956" y="5900026"/>
                  <a:ext cx="2022326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Metin kutusu 110">
                  <a:extLst>
                    <a:ext uri="{FF2B5EF4-FFF2-40B4-BE49-F238E27FC236}">
                      <a16:creationId xmlns:a16="http://schemas.microsoft.com/office/drawing/2014/main" id="{FF6480CF-1BC4-4A89-9B49-48269A2BC947}"/>
                    </a:ext>
                  </a:extLst>
                </p:cNvPr>
                <p:cNvSpPr txBox="1"/>
                <p:nvPr/>
              </p:nvSpPr>
              <p:spPr>
                <a:xfrm>
                  <a:off x="9983010" y="6133172"/>
                  <a:ext cx="16767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fed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back</m:t>
                        </m:r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tr-TR" dirty="0"/>
                </a:p>
              </p:txBody>
            </p:sp>
          </mc:Choice>
          <mc:Fallback>
            <p:sp>
              <p:nvSpPr>
                <p:cNvPr id="111" name="Metin kutusu 110">
                  <a:extLst>
                    <a:ext uri="{FF2B5EF4-FFF2-40B4-BE49-F238E27FC236}">
                      <a16:creationId xmlns:a16="http://schemas.microsoft.com/office/drawing/2014/main" id="{FF6480CF-1BC4-4A89-9B49-48269A2BC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010" y="6133172"/>
                  <a:ext cx="1676761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91" r="-7636" b="-13115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C8C342B-9FFF-4C0D-B86C-1438FBAFECDC}"/>
              </a:ext>
            </a:extLst>
          </p:cNvPr>
          <p:cNvCxnSpPr>
            <a:cxnSpLocks/>
          </p:cNvCxnSpPr>
          <p:nvPr/>
        </p:nvCxnSpPr>
        <p:spPr>
          <a:xfrm flipH="1">
            <a:off x="3228975" y="2634355"/>
            <a:ext cx="821548" cy="68987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8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8089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F4-E </a:t>
            </a:r>
            <a:r>
              <a:rPr lang="tr-TR" sz="4100" dirty="0">
                <a:latin typeface="Open Sauce" panose="020B0604020202020204"/>
              </a:rPr>
              <a:t>at </a:t>
            </a:r>
            <a:r>
              <a:rPr lang="en-GB" sz="4100" dirty="0">
                <a:latin typeface="Open Sauce" panose="020B0604020202020204"/>
              </a:rPr>
              <a:t>Different Flight Conditions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o 2">
                <a:extLst>
                  <a:ext uri="{FF2B5EF4-FFF2-40B4-BE49-F238E27FC236}">
                    <a16:creationId xmlns:a16="http://schemas.microsoft.com/office/drawing/2014/main" id="{A2B67671-10D5-4A03-BE4F-618A84569B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141188"/>
                  </p:ext>
                </p:extLst>
              </p:nvPr>
            </p:nvGraphicFramePr>
            <p:xfrm>
              <a:off x="889000" y="2367280"/>
              <a:ext cx="41021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1900">
                      <a:extLst>
                        <a:ext uri="{9D8B030D-6E8A-4147-A177-3AD203B41FA5}">
                          <a16:colId xmlns:a16="http://schemas.microsoft.com/office/drawing/2014/main" val="3726586828"/>
                        </a:ext>
                      </a:extLst>
                    </a:gridCol>
                    <a:gridCol w="1168400">
                      <a:extLst>
                        <a:ext uri="{9D8B030D-6E8A-4147-A177-3AD203B41FA5}">
                          <a16:colId xmlns:a16="http://schemas.microsoft.com/office/drawing/2014/main" val="1360471489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13879553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Flight Condition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Mach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Altitude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954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1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5000′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8267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2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tr-TR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0" i="1" noProof="0" smtClean="0">
                                        <a:latin typeface="Cambria Math" panose="02040503050406030204" pitchFamily="18" charset="0"/>
                                      </a:rPr>
                                      <m:t>5000</m:t>
                                    </m:r>
                                  </m:e>
                                  <m:sup>
                                    <m:r>
                                      <a:rPr lang="tr-TR" b="0" i="1" noProof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0429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3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35000′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931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4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noProof="0" smtClean="0">
                                    <a:latin typeface="Cambria Math" panose="02040503050406030204" pitchFamily="18" charset="0"/>
                                  </a:rPr>
                                  <m:t>35000′</m:t>
                                </m:r>
                              </m:oMath>
                            </m:oMathPara>
                          </a14:m>
                          <a:endParaRPr lang="en-GB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3099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o 2">
                <a:extLst>
                  <a:ext uri="{FF2B5EF4-FFF2-40B4-BE49-F238E27FC236}">
                    <a16:creationId xmlns:a16="http://schemas.microsoft.com/office/drawing/2014/main" id="{A2B67671-10D5-4A03-BE4F-618A84569B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141188"/>
                  </p:ext>
                </p:extLst>
              </p:nvPr>
            </p:nvGraphicFramePr>
            <p:xfrm>
              <a:off x="889000" y="2367280"/>
              <a:ext cx="4102100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1900">
                      <a:extLst>
                        <a:ext uri="{9D8B030D-6E8A-4147-A177-3AD203B41FA5}">
                          <a16:colId xmlns:a16="http://schemas.microsoft.com/office/drawing/2014/main" val="3726586828"/>
                        </a:ext>
                      </a:extLst>
                    </a:gridCol>
                    <a:gridCol w="1168400">
                      <a:extLst>
                        <a:ext uri="{9D8B030D-6E8A-4147-A177-3AD203B41FA5}">
                          <a16:colId xmlns:a16="http://schemas.microsoft.com/office/drawing/2014/main" val="1360471489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13879553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Flight Condition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Mach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Altitude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954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1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5729" t="-180328" r="-14791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071" t="-180328" r="-1429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8267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2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5729" t="-280328" r="-14791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071" t="-280328" r="-142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0429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3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5729" t="-380328" r="-14791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071" t="-380328" r="-142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931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noProof="0" dirty="0"/>
                            <a:t>4</a:t>
                          </a:r>
                          <a:endParaRPr lang="en-GB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5729" t="-480328" r="-14791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1071" t="-480328" r="-142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33099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Resim 6">
            <a:extLst>
              <a:ext uri="{FF2B5EF4-FFF2-40B4-BE49-F238E27FC236}">
                <a16:creationId xmlns:a16="http://schemas.microsoft.com/office/drawing/2014/main" id="{0D2EA97E-FDBD-467C-AE75-C3A60892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1438275"/>
            <a:ext cx="5810250" cy="3981450"/>
          </a:xfrm>
          <a:prstGeom prst="rect">
            <a:avLst/>
          </a:prstGeom>
        </p:spPr>
      </p:pic>
      <p:cxnSp>
        <p:nvCxnSpPr>
          <p:cNvPr id="60" name="Düz Ok Bağlayıcısı 59">
            <a:extLst>
              <a:ext uri="{FF2B5EF4-FFF2-40B4-BE49-F238E27FC236}">
                <a16:creationId xmlns:a16="http://schemas.microsoft.com/office/drawing/2014/main" id="{8AA19376-9C29-4FEF-973D-DAC8B7C06D73}"/>
              </a:ext>
            </a:extLst>
          </p:cNvPr>
          <p:cNvCxnSpPr>
            <a:cxnSpLocks/>
          </p:cNvCxnSpPr>
          <p:nvPr/>
        </p:nvCxnSpPr>
        <p:spPr>
          <a:xfrm flipH="1">
            <a:off x="4165600" y="3429000"/>
            <a:ext cx="1674424" cy="2362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Metin kutusu 63">
            <a:extLst>
              <a:ext uri="{FF2B5EF4-FFF2-40B4-BE49-F238E27FC236}">
                <a16:creationId xmlns:a16="http://schemas.microsoft.com/office/drawing/2014/main" id="{8FC19308-47C8-4AE9-BC91-EC38AD3AAAF0}"/>
              </a:ext>
            </a:extLst>
          </p:cNvPr>
          <p:cNvSpPr txBox="1"/>
          <p:nvPr/>
        </p:nvSpPr>
        <p:spPr>
          <a:xfrm>
            <a:off x="3592512" y="5791200"/>
            <a:ext cx="1146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>
                <a:latin typeface="Open Sauce" panose="020B0604020202020204"/>
              </a:rPr>
              <a:t>Actuator Pole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96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07604755-8207-4AFC-ADE1-6E35CA82009B}"/>
              </a:ext>
            </a:extLst>
          </p:cNvPr>
          <p:cNvSpPr/>
          <p:nvPr/>
        </p:nvSpPr>
        <p:spPr>
          <a:xfrm>
            <a:off x="889000" y="4958791"/>
            <a:ext cx="10414000" cy="108663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96647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Required Pole Regions from Military Specs.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6</a:t>
            </a:fld>
            <a:endParaRPr lang="tr-TR" dirty="0"/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A21DF977-2700-48A1-B1AC-ADD8964A5CFA}"/>
              </a:ext>
            </a:extLst>
          </p:cNvPr>
          <p:cNvSpPr txBox="1">
            <a:spLocks/>
          </p:cNvSpPr>
          <p:nvPr/>
        </p:nvSpPr>
        <p:spPr>
          <a:xfrm>
            <a:off x="889000" y="1355890"/>
            <a:ext cx="10414001" cy="460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2400" dirty="0">
                <a:latin typeface="Open Sauce" panose="020B0604020202020204"/>
              </a:rPr>
              <a:t>According to military specifications</a:t>
            </a:r>
            <a:r>
              <a:rPr lang="tr-TR" sz="2400" dirty="0">
                <a:latin typeface="Open Sauce" panose="020B0604020202020204"/>
              </a:rPr>
              <a:t> (MIL-F-8785 C)</a:t>
            </a:r>
            <a:r>
              <a:rPr lang="en-GB" sz="2400" dirty="0">
                <a:latin typeface="Open Sauce" panose="020B0604020202020204"/>
              </a:rPr>
              <a:t> for flying qualities of piloted airplanes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64EEE28D-AA62-4E5A-8255-D6A4E20EAEE5}"/>
                  </a:ext>
                </a:extLst>
              </p:cNvPr>
              <p:cNvSpPr txBox="1"/>
              <p:nvPr/>
            </p:nvSpPr>
            <p:spPr>
              <a:xfrm>
                <a:off x="1190381" y="3429000"/>
                <a:ext cx="168809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0.35≤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≤1.3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64EEE28D-AA62-4E5A-8255-D6A4E20EA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81" y="3429000"/>
                <a:ext cx="1688091" cy="298415"/>
              </a:xfrm>
              <a:prstGeom prst="rect">
                <a:avLst/>
              </a:prstGeom>
              <a:blipFill>
                <a:blip r:embed="rId3"/>
                <a:stretch>
                  <a:fillRect l="-2527" r="-3249" b="-2708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F885E253-69F1-4450-81F1-8D389DD11282}"/>
                  </a:ext>
                </a:extLst>
              </p:cNvPr>
              <p:cNvSpPr txBox="1"/>
              <p:nvPr/>
            </p:nvSpPr>
            <p:spPr>
              <a:xfrm>
                <a:off x="3843524" y="2143560"/>
                <a:ext cx="4498476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Short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Mode</m:t>
                      </m:r>
                      <m:r>
                        <a:rPr lang="tr-TR" b="0" i="0" smtClean="0">
                          <a:latin typeface="Cambria Math" panose="02040503050406030204" pitchFamily="18" charset="0"/>
                        </a:rPr>
                        <m:t>: </m:t>
                      </m:r>
                      <m:borderBox>
                        <m:borderBox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𝑠𝑝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borderBox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F885E253-69F1-4450-81F1-8D389DD11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524" y="2143560"/>
                <a:ext cx="4498476" cy="426655"/>
              </a:xfrm>
              <a:prstGeom prst="rect">
                <a:avLst/>
              </a:prstGeom>
              <a:blipFill>
                <a:blip r:embed="rId4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A999A966-0ECA-4698-9122-100BD37B80F1}"/>
                  </a:ext>
                </a:extLst>
              </p:cNvPr>
              <p:cNvSpPr txBox="1"/>
              <p:nvPr/>
            </p:nvSpPr>
            <p:spPr>
              <a:xfrm>
                <a:off x="1223752" y="3862412"/>
                <a:ext cx="162134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A999A966-0ECA-4698-9122-100BD37B8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752" y="3862412"/>
                <a:ext cx="1621341" cy="298415"/>
              </a:xfrm>
              <a:prstGeom prst="rect">
                <a:avLst/>
              </a:prstGeom>
              <a:blipFill>
                <a:blip r:embed="rId5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etin kutusu 16">
            <a:extLst>
              <a:ext uri="{FF2B5EF4-FFF2-40B4-BE49-F238E27FC236}">
                <a16:creationId xmlns:a16="http://schemas.microsoft.com/office/drawing/2014/main" id="{001C2790-D659-461C-8086-B0A7FDDBDD73}"/>
              </a:ext>
            </a:extLst>
          </p:cNvPr>
          <p:cNvSpPr txBox="1"/>
          <p:nvPr/>
        </p:nvSpPr>
        <p:spPr>
          <a:xfrm>
            <a:off x="981478" y="2948677"/>
            <a:ext cx="2105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u="sng" dirty="0">
                <a:latin typeface="Open Sauce" panose="020B0604020202020204"/>
              </a:rPr>
              <a:t>Restricted Ranges</a:t>
            </a:r>
            <a:endParaRPr lang="en-GB" u="sng" dirty="0"/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7ED22631-740B-40FD-9EF8-53AE7DE1B538}"/>
              </a:ext>
            </a:extLst>
          </p:cNvPr>
          <p:cNvCxnSpPr>
            <a:cxnSpLocks/>
          </p:cNvCxnSpPr>
          <p:nvPr/>
        </p:nvCxnSpPr>
        <p:spPr>
          <a:xfrm flipV="1">
            <a:off x="2985987" y="3992264"/>
            <a:ext cx="3168997" cy="193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Başlık 1">
                <a:extLst>
                  <a:ext uri="{FF2B5EF4-FFF2-40B4-BE49-F238E27FC236}">
                    <a16:creationId xmlns:a16="http://schemas.microsoft.com/office/drawing/2014/main" id="{90457705-E95C-424F-AF4F-9CA77BD60D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2130" y="3636268"/>
                <a:ext cx="2690090" cy="35599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7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sz="1800" dirty="0">
                    <a:latin typeface="Open Sauce" panose="020B0604020202020204"/>
                  </a:rPr>
                  <a:t> </a:t>
                </a:r>
                <a:r>
                  <a:rPr lang="tr-TR" sz="1800" dirty="0">
                    <a:latin typeface="Open Sauce" panose="020B0604020202020204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1800" dirty="0">
                    <a:latin typeface="Open Sauce" panose="020B0604020202020204"/>
                  </a:rPr>
                  <a:t> depends</a:t>
                </a:r>
                <a:r>
                  <a:rPr lang="tr-TR" sz="1800" dirty="0">
                    <a:latin typeface="Open Sauce" panose="020B0604020202020204"/>
                  </a:rPr>
                  <a:t> on FC</a:t>
                </a:r>
                <a:endParaRPr lang="en-GB" sz="1800" dirty="0">
                  <a:latin typeface="Open Sauce" panose="020B0604020202020204"/>
                </a:endParaRPr>
              </a:p>
            </p:txBody>
          </p:sp>
        </mc:Choice>
        <mc:Fallback>
          <p:sp>
            <p:nvSpPr>
              <p:cNvPr id="21" name="Başlık 1">
                <a:extLst>
                  <a:ext uri="{FF2B5EF4-FFF2-40B4-BE49-F238E27FC236}">
                    <a16:creationId xmlns:a16="http://schemas.microsoft.com/office/drawing/2014/main" id="{90457705-E95C-424F-AF4F-9CA77BD60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130" y="3636268"/>
                <a:ext cx="2690090" cy="355995"/>
              </a:xfrm>
              <a:prstGeom prst="rect">
                <a:avLst/>
              </a:prstGeom>
              <a:blipFill>
                <a:blip r:embed="rId6"/>
                <a:stretch>
                  <a:fillRect t="-17241" r="-454" b="-224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o 12">
                <a:extLst>
                  <a:ext uri="{FF2B5EF4-FFF2-40B4-BE49-F238E27FC236}">
                    <a16:creationId xmlns:a16="http://schemas.microsoft.com/office/drawing/2014/main" id="{38BFF9B7-9812-4968-A8C7-634A70E6CE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865599"/>
                  </p:ext>
                </p:extLst>
              </p:nvPr>
            </p:nvGraphicFramePr>
            <p:xfrm>
              <a:off x="6397260" y="2881479"/>
              <a:ext cx="4875603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401799002"/>
                        </a:ext>
                      </a:extLst>
                    </a:gridCol>
                    <a:gridCol w="908242">
                      <a:extLst>
                        <a:ext uri="{9D8B030D-6E8A-4147-A177-3AD203B41FA5}">
                          <a16:colId xmlns:a16="http://schemas.microsoft.com/office/drawing/2014/main" val="3720986979"/>
                        </a:ext>
                      </a:extLst>
                    </a:gridCol>
                    <a:gridCol w="858982">
                      <a:extLst>
                        <a:ext uri="{9D8B030D-6E8A-4147-A177-3AD203B41FA5}">
                          <a16:colId xmlns:a16="http://schemas.microsoft.com/office/drawing/2014/main" val="1315385401"/>
                        </a:ext>
                      </a:extLst>
                    </a:gridCol>
                    <a:gridCol w="923636">
                      <a:extLst>
                        <a:ext uri="{9D8B030D-6E8A-4147-A177-3AD203B41FA5}">
                          <a16:colId xmlns:a16="http://schemas.microsoft.com/office/drawing/2014/main" val="1445345216"/>
                        </a:ext>
                      </a:extLst>
                    </a:gridCol>
                    <a:gridCol w="830076">
                      <a:extLst>
                        <a:ext uri="{9D8B030D-6E8A-4147-A177-3AD203B41FA5}">
                          <a16:colId xmlns:a16="http://schemas.microsoft.com/office/drawing/2014/main" val="38622226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noProof="0" dirty="0"/>
                            <a:t>Natural Frequency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  <m:r>
                                <a:rPr lang="tr-TR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GB" sz="1800" dirty="0">
                              <a:latin typeface="Open Sauce" panose="020B0604020202020204"/>
                            </a:rPr>
                            <a:t> </a:t>
                          </a:r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FC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8579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>
                              <a:latin typeface="Open Sauce" panose="020B0604020202020204"/>
                            </a:rPr>
                            <a:t> </a:t>
                          </a:r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2.02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3.50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2.19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3.29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1671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tr-TR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>
                              <a:latin typeface="Open Sauce" panose="020B0604020202020204"/>
                            </a:rPr>
                            <a:t> </a:t>
                          </a:r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7.23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12.6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7.86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11.8</m:t>
                                </m:r>
                              </m:oMath>
                            </m:oMathPara>
                          </a14:m>
                          <a:endParaRPr lang="tr-T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4731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o 12">
                <a:extLst>
                  <a:ext uri="{FF2B5EF4-FFF2-40B4-BE49-F238E27FC236}">
                    <a16:creationId xmlns:a16="http://schemas.microsoft.com/office/drawing/2014/main" id="{38BFF9B7-9812-4968-A8C7-634A70E6CE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865599"/>
                  </p:ext>
                </p:extLst>
              </p:nvPr>
            </p:nvGraphicFramePr>
            <p:xfrm>
              <a:off x="6397260" y="2881479"/>
              <a:ext cx="4875603" cy="165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401799002"/>
                        </a:ext>
                      </a:extLst>
                    </a:gridCol>
                    <a:gridCol w="908242">
                      <a:extLst>
                        <a:ext uri="{9D8B030D-6E8A-4147-A177-3AD203B41FA5}">
                          <a16:colId xmlns:a16="http://schemas.microsoft.com/office/drawing/2014/main" val="3720986979"/>
                        </a:ext>
                      </a:extLst>
                    </a:gridCol>
                    <a:gridCol w="858982">
                      <a:extLst>
                        <a:ext uri="{9D8B030D-6E8A-4147-A177-3AD203B41FA5}">
                          <a16:colId xmlns:a16="http://schemas.microsoft.com/office/drawing/2014/main" val="1315385401"/>
                        </a:ext>
                      </a:extLst>
                    </a:gridCol>
                    <a:gridCol w="923636">
                      <a:extLst>
                        <a:ext uri="{9D8B030D-6E8A-4147-A177-3AD203B41FA5}">
                          <a16:colId xmlns:a16="http://schemas.microsoft.com/office/drawing/2014/main" val="1445345216"/>
                        </a:ext>
                      </a:extLst>
                    </a:gridCol>
                    <a:gridCol w="830076">
                      <a:extLst>
                        <a:ext uri="{9D8B030D-6E8A-4147-A177-3AD203B41FA5}">
                          <a16:colId xmlns:a16="http://schemas.microsoft.com/office/drawing/2014/main" val="386222263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48" t="-3311" r="-260987" b="-82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r-TR" dirty="0"/>
                            <a:t>FC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dirty="0"/>
                            <a:t>FC 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8579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48" t="-255738" r="-26098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0336" t="-255738" r="-290604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64539" t="-255738" r="-20709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38158" t="-255738" r="-9210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89706" t="-255738" r="-2941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1671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48" t="-355738" r="-26098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0336" t="-355738" r="-29060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64539" t="-355738" r="-20709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38158" t="-355738" r="-9210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89706" t="-355738" r="-294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473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Başlık 1">
            <a:extLst>
              <a:ext uri="{FF2B5EF4-FFF2-40B4-BE49-F238E27FC236}">
                <a16:creationId xmlns:a16="http://schemas.microsoft.com/office/drawing/2014/main" id="{D25FBD56-EB80-4634-BEFE-A0B3AC855BEB}"/>
              </a:ext>
            </a:extLst>
          </p:cNvPr>
          <p:cNvSpPr txBox="1">
            <a:spLocks/>
          </p:cNvSpPr>
          <p:nvPr/>
        </p:nvSpPr>
        <p:spPr>
          <a:xfrm>
            <a:off x="889000" y="4958791"/>
            <a:ext cx="10414001" cy="10866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GB" sz="1800" dirty="0">
                <a:latin typeface="Open Sauce" panose="020B0604020202020204"/>
              </a:rPr>
              <a:t>There are no requirements for the location of additional poles from actuator or feedback dynamics. Quick response is essential for fighter.</a:t>
            </a:r>
            <a:r>
              <a:rPr lang="tr-TR" sz="1800" dirty="0">
                <a:latin typeface="Open Sauce" panose="020B0604020202020204"/>
              </a:rPr>
              <a:t> </a:t>
            </a:r>
            <a:r>
              <a:rPr lang="en-GB" sz="1800" dirty="0">
                <a:latin typeface="Open Sauce" panose="020B0604020202020204"/>
              </a:rPr>
              <a:t>However, triggering the structural mode frequency should be avoided.</a:t>
            </a:r>
            <a:r>
              <a:rPr lang="tr-TR" sz="1800" dirty="0">
                <a:latin typeface="Open Sauce" panose="020B0604020202020204"/>
              </a:rPr>
              <a:t> </a:t>
            </a:r>
            <a:endParaRPr lang="en-GB" sz="1800" dirty="0">
              <a:latin typeface="Open Sauce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Metin kutusu 27">
                <a:extLst>
                  <a:ext uri="{FF2B5EF4-FFF2-40B4-BE49-F238E27FC236}">
                    <a16:creationId xmlns:a16="http://schemas.microsoft.com/office/drawing/2014/main" id="{11603085-F543-4380-AC4B-73FFA790FE93}"/>
                  </a:ext>
                </a:extLst>
              </p:cNvPr>
              <p:cNvSpPr txBox="1"/>
              <p:nvPr/>
            </p:nvSpPr>
            <p:spPr>
              <a:xfrm>
                <a:off x="4055795" y="5584269"/>
                <a:ext cx="3752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=70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tr-T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tr-TR" dirty="0"/>
              </a:p>
            </p:txBody>
          </p:sp>
        </mc:Choice>
        <mc:Fallback>
          <p:sp>
            <p:nvSpPr>
              <p:cNvPr id="28" name="Metin kutusu 27">
                <a:extLst>
                  <a:ext uri="{FF2B5EF4-FFF2-40B4-BE49-F238E27FC236}">
                    <a16:creationId xmlns:a16="http://schemas.microsoft.com/office/drawing/2014/main" id="{11603085-F543-4380-AC4B-73FFA790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95" y="5584269"/>
                <a:ext cx="375285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32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/>
      <p:bldP spid="16" grpId="0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100" dirty="0">
                <a:latin typeface="Open Sauce" panose="020B0604020202020204"/>
              </a:rPr>
              <a:t>Required Pole Regions from Military Specs.</a:t>
            </a:r>
            <a:r>
              <a:rPr lang="tr-TR" sz="4100" dirty="0">
                <a:latin typeface="Open Sauce" panose="020B0604020202020204"/>
              </a:rPr>
              <a:t> (</a:t>
            </a:r>
            <a:r>
              <a:rPr lang="tr-TR" sz="4100" dirty="0" err="1">
                <a:latin typeface="Open Sauce" panose="020B0604020202020204"/>
              </a:rPr>
              <a:t>ctd</a:t>
            </a:r>
            <a:r>
              <a:rPr lang="tr-TR" sz="4100" dirty="0">
                <a:latin typeface="Open Sauce" panose="020B0604020202020204"/>
              </a:rPr>
              <a:t>.)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7</a:t>
            </a:fld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6024A63-D0B8-4636-8142-F6B84386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734058"/>
            <a:ext cx="2642652" cy="289370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26B6559-6548-494E-8DD1-18ACEFA49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499" y="1734059"/>
            <a:ext cx="2642652" cy="285797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42A6729-6212-4D05-9A41-2F984D6B0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0" y="1734059"/>
            <a:ext cx="2603500" cy="285797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D015898-C3B8-4F38-9E95-1DA3278AE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001" y="1714042"/>
            <a:ext cx="2743200" cy="301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3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4100" dirty="0">
                <a:latin typeface="Open Sauce" panose="020B0604020202020204"/>
              </a:rPr>
              <a:t>D-Composition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8987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>
            <a:extLst>
              <a:ext uri="{FF2B5EF4-FFF2-40B4-BE49-F238E27FC236}">
                <a16:creationId xmlns:a16="http://schemas.microsoft.com/office/drawing/2014/main" id="{C4F7AAA2-9223-4AEF-8ECF-A00EF8DCB648}"/>
              </a:ext>
            </a:extLst>
          </p:cNvPr>
          <p:cNvSpPr txBox="1">
            <a:spLocks/>
          </p:cNvSpPr>
          <p:nvPr/>
        </p:nvSpPr>
        <p:spPr>
          <a:xfrm>
            <a:off x="889000" y="207653"/>
            <a:ext cx="10248900" cy="68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4100" dirty="0">
                <a:latin typeface="Open Sauce" panose="020B0604020202020204"/>
              </a:rPr>
              <a:t>….</a:t>
            </a:r>
            <a:endParaRPr lang="en-GB" sz="4000" dirty="0">
              <a:latin typeface="Open Sauce" panose="020B0604020202020204"/>
            </a:endParaRPr>
          </a:p>
        </p:txBody>
      </p:sp>
      <p:sp>
        <p:nvSpPr>
          <p:cNvPr id="22" name="Veri Yer Tutucusu 21">
            <a:extLst>
              <a:ext uri="{FF2B5EF4-FFF2-40B4-BE49-F238E27FC236}">
                <a16:creationId xmlns:a16="http://schemas.microsoft.com/office/drawing/2014/main" id="{9336368B-A7C2-4058-B4D2-47F536B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05.01.2026</a:t>
            </a:r>
          </a:p>
        </p:txBody>
      </p:sp>
      <p:sp>
        <p:nvSpPr>
          <p:cNvPr id="65" name="Slayt Numarası Yer Tutucusu 22">
            <a:extLst>
              <a:ext uri="{FF2B5EF4-FFF2-40B4-BE49-F238E27FC236}">
                <a16:creationId xmlns:a16="http://schemas.microsoft.com/office/drawing/2014/main" id="{5149D5CB-C22F-4BE6-8F69-B9359D9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3965" y="6307346"/>
            <a:ext cx="2743200" cy="365125"/>
          </a:xfrm>
        </p:spPr>
        <p:txBody>
          <a:bodyPr/>
          <a:lstStyle/>
          <a:p>
            <a:fld id="{41F5A55F-8226-492B-B6F8-B598E9899BA3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93034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454</Words>
  <Application>Microsoft Office PowerPoint</Application>
  <PresentationFormat>Geniş ekran</PresentationFormat>
  <Paragraphs>125</Paragraphs>
  <Slides>9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Open Sauce</vt:lpstr>
      <vt:lpstr>Open Sauce One</vt:lpstr>
      <vt:lpstr>Office Teması</vt:lpstr>
      <vt:lpstr>Final Project Robust Flight Control System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Erdoğan İsmet (STUD)</dc:creator>
  <cp:lastModifiedBy>Erdoğan İsmet (STUD)</cp:lastModifiedBy>
  <cp:revision>44</cp:revision>
  <dcterms:created xsi:type="dcterms:W3CDTF">2026-01-03T16:45:57Z</dcterms:created>
  <dcterms:modified xsi:type="dcterms:W3CDTF">2026-01-03T20:55:03Z</dcterms:modified>
</cp:coreProperties>
</file>